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Amatic SC"/>
      <p:regular r:id="rId34"/>
      <p:bold r:id="rId35"/>
    </p:embeddedFont>
    <p:embeddedFont>
      <p:font typeface="Source Code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maticSC-bold.fntdata"/><Relationship Id="rId12" Type="http://schemas.openxmlformats.org/officeDocument/2006/relationships/slide" Target="slides/slide7.xml"/><Relationship Id="rId34" Type="http://schemas.openxmlformats.org/officeDocument/2006/relationships/font" Target="fonts/AmaticSC-regular.fntdata"/><Relationship Id="rId15" Type="http://schemas.openxmlformats.org/officeDocument/2006/relationships/slide" Target="slides/slide10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9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599" cy="2690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599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499" cy="3538499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899" cy="334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899" cy="334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599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00.jpg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Relationship Id="rId5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Relationship Id="rId4" Type="http://schemas.openxmlformats.org/officeDocument/2006/relationships/image" Target="../media/image19.jpg"/><Relationship Id="rId5" Type="http://schemas.openxmlformats.org/officeDocument/2006/relationships/image" Target="../media/image0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599" cy="2690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599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0">
                <a:latin typeface="Amatic SC"/>
                <a:ea typeface="Amatic SC"/>
                <a:cs typeface="Amatic SC"/>
                <a:sym typeface="Amatic SC"/>
              </a:rPr>
              <a:t>Design Pattern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310175"/>
            <a:ext cx="49530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What ……………...WHY………………????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450" y="1228675"/>
            <a:ext cx="59055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Singleton DEsign Pattern(CREATIONAL)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pattern involves a single class which is responsible to create an object while making sure that only single object gets created.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class provides a way to access its only object which can be accessed directly without instantiating the object of the class.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UML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75" y="1750612"/>
            <a:ext cx="3876675" cy="16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825" y="1994562"/>
            <a:ext cx="3199674" cy="158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create Singleton class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public class SingletonDemo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b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private</a:t>
            </a: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SingletonDemo() {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b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public static</a:t>
            </a: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SingletonDemo getInstance()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if (instance == null 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instance = new SingletonDemo();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return instance;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Ways to DEFINE SINGLETON PATTERN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Synchronized getInstance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Double check Locking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Defining static singleton class variable(Volatile)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Holder</a:t>
            </a: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class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static block inside class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SINGLETON Pattern violation…...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Reflection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Serialization/Deserialization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cloning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 threaded access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 class loaders </a:t>
            </a:r>
          </a:p>
          <a:p>
            <a:pPr indent="-381000" lvl="0" marL="45720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Garbage collection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Race condition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874" y="1276925"/>
            <a:ext cx="5847600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Keep ON Looking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475" y="1460625"/>
            <a:ext cx="4386474" cy="310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25252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Runtime class in Java.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Logger to print logs.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Image Loader in Android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Database operation….ORMLite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 Completion of Work Successfully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375" y="1503150"/>
            <a:ext cx="3651500" cy="30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case of Failure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766905"/>
            <a:ext cx="3810000" cy="235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Types of DESIGN pattern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25" y="1093850"/>
            <a:ext cx="7128475" cy="42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Can you predict this Design Pattern….??????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00" y="1203325"/>
            <a:ext cx="57150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Observer Pattern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75" y="1228675"/>
            <a:ext cx="2839074" cy="15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629" y="2495775"/>
            <a:ext cx="3239162" cy="2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436" y="1956800"/>
            <a:ext cx="2247124" cy="168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PRINCIPLE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CCCCCC"/>
                </a:highlight>
                <a:latin typeface="Comic Sans MS"/>
                <a:ea typeface="Comic Sans MS"/>
                <a:cs typeface="Comic Sans MS"/>
                <a:sym typeface="Comic Sans MS"/>
              </a:rPr>
              <a:t>        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CCCCCC"/>
                </a:highlight>
                <a:latin typeface="Comic Sans MS"/>
                <a:ea typeface="Comic Sans MS"/>
                <a:cs typeface="Comic Sans MS"/>
                <a:sym typeface="Comic Sans MS"/>
              </a:rPr>
              <a:t>        Observer pattern is used when there is one-to-many relationship between objects such as if one object is modified, its dependent objects are to be notified automatically…...   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UML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800" y="1336600"/>
            <a:ext cx="6110150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PUSH &amp; PULL Mechanism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PUSH…………….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The subjects send detailed information about the change to the observer whether it uses it or     not.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PULL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The subject just notifies the observers when a change in his state appears and it's the responsibility of each observer to pull the required data from the subject.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PULL Mechanism example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650" y="1093838"/>
            <a:ext cx="9143999" cy="3889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PULL MECHANISM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050" y="1228675"/>
            <a:ext cx="5334450" cy="319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475" y="155150"/>
            <a:ext cx="4365049" cy="48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OOP Principles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Comic Sans MS"/>
              <a:buAutoNum type="arabicPeriod"/>
            </a:pPr>
            <a:r>
              <a:rPr lang="en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Encapsulate that varies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Comic Sans MS"/>
              <a:buAutoNum type="arabicPeriod"/>
            </a:pPr>
            <a:r>
              <a:rPr lang="en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 composition over inheritance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Comic Sans MS"/>
              <a:buAutoNum type="arabicPeriod"/>
            </a:pPr>
            <a:r>
              <a:rPr lang="en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 to interface,not implementation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Comic Sans MS"/>
              <a:buAutoNum type="arabicPeriod"/>
            </a:pPr>
            <a:r>
              <a:rPr lang="en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Strive for loosely coupled design between objects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Comic Sans MS"/>
              <a:buAutoNum type="arabicPeriod"/>
            </a:pPr>
            <a:r>
              <a:rPr lang="en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Classes should be open for extension,Closed for modification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Comic Sans MS"/>
              <a:buAutoNum type="arabicPeriod"/>
            </a:pPr>
            <a:r>
              <a:rPr lang="en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Depend on Abstraction,Don't Depend on Concrete class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Comic Sans MS"/>
              <a:buAutoNum type="arabicPeriod"/>
            </a:pPr>
            <a:r>
              <a:rPr lang="en" sz="2400">
                <a:solidFill>
                  <a:srgbClr val="666666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maximize cohesion and minimize coupling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STRATEGY PAttern…………………….BEHAVIORAL PAttern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  “GOF Definition”....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r>
              <a:rPr lang="en" sz="2400">
                <a:solidFill>
                  <a:srgbClr val="434343"/>
                </a:solidFill>
                <a:highlight>
                  <a:srgbClr val="D9D9D9"/>
                </a:highlight>
                <a:latin typeface="Comic Sans MS"/>
                <a:ea typeface="Comic Sans MS"/>
                <a:cs typeface="Comic Sans MS"/>
                <a:sym typeface="Comic Sans MS"/>
              </a:rPr>
              <a:t>Define a family of algorithms, encapsulate each one, and make them interchangeable. Strategy lets the             algorithm vary independently from clients that use it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highlight>
                  <a:srgbClr val="D9D9D9"/>
                </a:highlight>
                <a:latin typeface="Comic Sans MS"/>
                <a:ea typeface="Comic Sans MS"/>
                <a:cs typeface="Comic Sans MS"/>
                <a:sym typeface="Comic Sans MS"/>
              </a:rPr>
              <a:t>Simplified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highlight>
                  <a:srgbClr val="D9D9D9"/>
                </a:highlight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lang="en" sz="2400">
                <a:solidFill>
                  <a:srgbClr val="444444"/>
                </a:solidFill>
                <a:highlight>
                  <a:srgbClr val="CCCCCC"/>
                </a:highlight>
                <a:latin typeface="Comic Sans MS"/>
                <a:ea typeface="Comic Sans MS"/>
                <a:cs typeface="Comic Sans MS"/>
                <a:sym typeface="Comic Sans MS"/>
              </a:rPr>
              <a:t>  “Encapsulate the concept that varies and program to an interface, not an implementation.”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    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Traveling From A--&gt;B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228650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</a:t>
            </a:r>
            <a:r>
              <a:rPr lang="en">
                <a:solidFill>
                  <a:srgbClr val="000000"/>
                </a:solidFill>
                <a:highlight>
                  <a:srgbClr val="CCCCCC"/>
                </a:highlight>
                <a:latin typeface="Comic Sans MS"/>
                <a:ea typeface="Comic Sans MS"/>
                <a:cs typeface="Comic Sans MS"/>
                <a:sym typeface="Comic Sans MS"/>
              </a:rPr>
              <a:t>Source A </a:t>
            </a:r>
            <a:r>
              <a:rPr lang="en"/>
              <a:t>                        </a:t>
            </a:r>
          </a:p>
        </p:txBody>
      </p:sp>
      <p:cxnSp>
        <p:nvCxnSpPr>
          <p:cNvPr id="85" name="Shape 85"/>
          <p:cNvCxnSpPr/>
          <p:nvPr/>
        </p:nvCxnSpPr>
        <p:spPr>
          <a:xfrm>
            <a:off x="1169525" y="1706550"/>
            <a:ext cx="24000" cy="9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" name="Shape 86"/>
          <p:cNvCxnSpPr/>
          <p:nvPr/>
        </p:nvCxnSpPr>
        <p:spPr>
          <a:xfrm>
            <a:off x="1193375" y="2613525"/>
            <a:ext cx="7280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850" y="370949"/>
            <a:ext cx="1923999" cy="14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800" y="2153475"/>
            <a:ext cx="1881543" cy="12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5425" y="3663700"/>
            <a:ext cx="2492075" cy="13083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921475" y="2276925"/>
            <a:ext cx="728099" cy="673199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1" name="Shape 91"/>
          <p:cNvCxnSpPr>
            <a:stCxn id="90" idx="0"/>
          </p:cNvCxnSpPr>
          <p:nvPr/>
        </p:nvCxnSpPr>
        <p:spPr>
          <a:xfrm flipH="1" rot="10800000">
            <a:off x="2285524" y="1420125"/>
            <a:ext cx="2094299" cy="8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" name="Shape 92"/>
          <p:cNvCxnSpPr>
            <a:stCxn id="90" idx="3"/>
          </p:cNvCxnSpPr>
          <p:nvPr/>
        </p:nvCxnSpPr>
        <p:spPr>
          <a:xfrm flipH="1" rot="10800000">
            <a:off x="2649574" y="2577824"/>
            <a:ext cx="1956900" cy="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" name="Shape 93"/>
          <p:cNvCxnSpPr>
            <a:stCxn id="90" idx="2"/>
          </p:cNvCxnSpPr>
          <p:nvPr/>
        </p:nvCxnSpPr>
        <p:spPr>
          <a:xfrm>
            <a:off x="2285524" y="2950124"/>
            <a:ext cx="399600" cy="5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" name="Shape 94"/>
          <p:cNvSpPr txBox="1"/>
          <p:nvPr/>
        </p:nvSpPr>
        <p:spPr>
          <a:xfrm>
            <a:off x="620550" y="2888000"/>
            <a:ext cx="1300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highlight>
                  <a:srgbClr val="CCCCCC"/>
                </a:highlight>
              </a:rPr>
              <a:t>Weather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highlight>
                  <a:srgbClr val="CCCCCC"/>
                </a:highlight>
              </a:rPr>
              <a:t>Condition-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CCCCCC"/>
                </a:highlight>
              </a:rPr>
              <a:t>Context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6921650" y="3997850"/>
            <a:ext cx="6873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CCCCCC"/>
                </a:highlight>
              </a:rPr>
              <a:t>Destionation B</a:t>
            </a:r>
          </a:p>
        </p:txBody>
      </p:sp>
      <p:cxnSp>
        <p:nvCxnSpPr>
          <p:cNvPr id="96" name="Shape 96"/>
          <p:cNvCxnSpPr>
            <a:stCxn id="87" idx="3"/>
          </p:cNvCxnSpPr>
          <p:nvPr/>
        </p:nvCxnSpPr>
        <p:spPr>
          <a:xfrm>
            <a:off x="6527849" y="1092449"/>
            <a:ext cx="14082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" name="Shape 97"/>
          <p:cNvCxnSpPr/>
          <p:nvPr/>
        </p:nvCxnSpPr>
        <p:spPr>
          <a:xfrm>
            <a:off x="7936025" y="1109850"/>
            <a:ext cx="0" cy="28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" name="Shape 98"/>
          <p:cNvCxnSpPr>
            <a:stCxn id="89" idx="3"/>
          </p:cNvCxnSpPr>
          <p:nvPr/>
        </p:nvCxnSpPr>
        <p:spPr>
          <a:xfrm flipH="1" rot="10800000">
            <a:off x="5117500" y="4284274"/>
            <a:ext cx="1625099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" name="Shape 99"/>
          <p:cNvCxnSpPr>
            <a:stCxn id="88" idx="2"/>
          </p:cNvCxnSpPr>
          <p:nvPr/>
        </p:nvCxnSpPr>
        <p:spPr>
          <a:xfrm>
            <a:off x="5777571" y="3370200"/>
            <a:ext cx="1251599" cy="5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UML - Strategy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50" y="1350962"/>
            <a:ext cx="752475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439650" y="4446600"/>
            <a:ext cx="7902000" cy="30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16161D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The Strategy pattern lets you build software as a loosely coupled collection of interchangeable parts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STEPS 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AutoNum type="arabicPeriod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Implement a Strategy interface for your strategy objects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AutoNum type="arabicPeriod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Implement ConcreteStrategy classes that implement the Strategy interface, as appropriate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AutoNum type="arabicPeriod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In your Context class, maintain a private reference to a Strategy object.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AutoNum type="arabicPeriod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In your Context class, implement public setter and getter methods for the Strategy object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2508"/>
            <a:ext cx="9144000" cy="291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Payment GateWay option in payments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Validation algorithm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request response formation as per USER AGENT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Applying encryption as per requirement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292850"/>
            <a:ext cx="8520599" cy="80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IDENTIFY NExt DESIGN PATTERN………………!!!!!!!!??????????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228675"/>
            <a:ext cx="8520599" cy="33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200" y="1141600"/>
            <a:ext cx="6126550" cy="38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